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1"/>
  </p:notesMasterIdLst>
  <p:sldIdLst>
    <p:sldId id="256" r:id="rId2"/>
    <p:sldId id="261" r:id="rId3"/>
    <p:sldId id="262" r:id="rId4"/>
    <p:sldId id="264" r:id="rId5"/>
    <p:sldId id="269" r:id="rId6"/>
    <p:sldId id="265" r:id="rId7"/>
    <p:sldId id="266" r:id="rId8"/>
    <p:sldId id="267" r:id="rId9"/>
    <p:sldId id="27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4"/>
    <p:restoredTop sz="77623" autoAdjust="0"/>
  </p:normalViewPr>
  <p:slideViewPr>
    <p:cSldViewPr>
      <p:cViewPr varScale="1">
        <p:scale>
          <a:sx n="88" d="100"/>
          <a:sy n="88" d="100"/>
        </p:scale>
        <p:origin x="227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9A951C-2AC1-4107-AD77-781FC0F6FD43}" type="datetimeFigureOut">
              <a:rPr lang="en-US" smtClean="0"/>
              <a:pPr/>
              <a:t>11/21/2019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38DD1C-3BD8-4420-9ECD-B5BBDA07DE95}" type="slidenum">
              <a:rPr lang="en-US" smtClean="0"/>
              <a:pPr/>
              <a:t>‹#›</a:t>
            </a:fld>
            <a:endParaRPr lang="en-US"/>
          </a:p>
        </p:txBody>
      </p:sp>
    </p:spTree>
    <p:extLst>
      <p:ext uri="{BB962C8B-B14F-4D97-AF65-F5344CB8AC3E}">
        <p14:creationId xmlns:p14="http://schemas.microsoft.com/office/powerpoint/2010/main" val="4235335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38DD1C-3BD8-4420-9ECD-B5BBDA07DE95}" type="slidenum">
              <a:rPr lang="en-US" smtClean="0"/>
              <a:pPr/>
              <a:t>1</a:t>
            </a:fld>
            <a:endParaRPr lang="en-US"/>
          </a:p>
        </p:txBody>
      </p:sp>
    </p:spTree>
    <p:extLst>
      <p:ext uri="{BB962C8B-B14F-4D97-AF65-F5344CB8AC3E}">
        <p14:creationId xmlns:p14="http://schemas.microsoft.com/office/powerpoint/2010/main" val="4135668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We are </a:t>
            </a:r>
            <a:r>
              <a:rPr lang="en-US" b="1" i="1" u="sng" baseline="0" dirty="0"/>
              <a:t>not</a:t>
            </a:r>
            <a:r>
              <a:rPr lang="en-US" baseline="0" dirty="0"/>
              <a:t> leaving early, so please use this time to brainstorm and have a plan, or even start the outline of your paper and presentation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Your recitation points today come from group interaction. I’ll walk around to see if you’re participating. </a:t>
            </a:r>
          </a:p>
          <a:p>
            <a:endParaRPr lang="en-US" dirty="0"/>
          </a:p>
        </p:txBody>
      </p:sp>
      <p:sp>
        <p:nvSpPr>
          <p:cNvPr id="4" name="Slide Number Placeholder 3"/>
          <p:cNvSpPr>
            <a:spLocks noGrp="1"/>
          </p:cNvSpPr>
          <p:nvPr>
            <p:ph type="sldNum" sz="quarter" idx="10"/>
          </p:nvPr>
        </p:nvSpPr>
        <p:spPr/>
        <p:txBody>
          <a:bodyPr/>
          <a:lstStyle/>
          <a:p>
            <a:fld id="{5F38DD1C-3BD8-4420-9ECD-B5BBDA07DE95}" type="slidenum">
              <a:rPr lang="en-US" smtClean="0"/>
              <a:pPr/>
              <a:t>2</a:t>
            </a:fld>
            <a:endParaRPr lang="en-US"/>
          </a:p>
        </p:txBody>
      </p:sp>
    </p:spTree>
    <p:extLst>
      <p:ext uri="{BB962C8B-B14F-4D97-AF65-F5344CB8AC3E}">
        <p14:creationId xmlns:p14="http://schemas.microsoft.com/office/powerpoint/2010/main" val="597569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Word count</a:t>
            </a:r>
            <a:r>
              <a:rPr lang="en-US" baseline="0" dirty="0"/>
              <a:t> ~500. </a:t>
            </a:r>
          </a:p>
          <a:p>
            <a:r>
              <a:rPr lang="en-US" baseline="0" dirty="0"/>
              <a:t>Sources- at least 4, only 2 have to be peer-reviewed. A lot of these projects are local, so you are welcome to use the organization’s website. For broader impacts, try finding peer-reviewed sources.</a:t>
            </a:r>
          </a:p>
          <a:p>
            <a:r>
              <a:rPr lang="en-US" baseline="0" dirty="0"/>
              <a:t>Example: You removed invasive species at such and such park. You can talk about the local effects of the invasive species on the native species in Corvallis, but try to find and understand why this issue is important on a broader scale and use peer-reviewed sources for that. </a:t>
            </a:r>
          </a:p>
          <a:p>
            <a:endParaRPr lang="en-US" baseline="0" dirty="0"/>
          </a:p>
          <a:p>
            <a:r>
              <a:rPr lang="en-US" baseline="0" dirty="0"/>
              <a:t>Grading: It’s important I know who is in your group, as well as who contributed to the paper.</a:t>
            </a:r>
          </a:p>
          <a:p>
            <a:endParaRPr lang="en-US" baseline="0" dirty="0"/>
          </a:p>
          <a:p>
            <a:r>
              <a:rPr lang="en-US" baseline="0" dirty="0"/>
              <a:t>(Percentages are about 68 and 32)</a:t>
            </a:r>
            <a:endParaRPr lang="en-US" dirty="0"/>
          </a:p>
        </p:txBody>
      </p:sp>
      <p:sp>
        <p:nvSpPr>
          <p:cNvPr id="4" name="Slide Number Placeholder 3"/>
          <p:cNvSpPr>
            <a:spLocks noGrp="1"/>
          </p:cNvSpPr>
          <p:nvPr>
            <p:ph type="sldNum" sz="quarter" idx="10"/>
          </p:nvPr>
        </p:nvSpPr>
        <p:spPr/>
        <p:txBody>
          <a:bodyPr/>
          <a:lstStyle/>
          <a:p>
            <a:fld id="{5F38DD1C-3BD8-4420-9ECD-B5BBDA07DE95}" type="slidenum">
              <a:rPr lang="en-US" smtClean="0"/>
              <a:pPr/>
              <a:t>3</a:t>
            </a:fld>
            <a:endParaRPr lang="en-US"/>
          </a:p>
        </p:txBody>
      </p:sp>
    </p:spTree>
    <p:extLst>
      <p:ext uri="{BB962C8B-B14F-4D97-AF65-F5344CB8AC3E}">
        <p14:creationId xmlns:p14="http://schemas.microsoft.com/office/powerpoint/2010/main" val="1769428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presentation,</a:t>
            </a:r>
            <a:r>
              <a:rPr lang="en-US" baseline="0" dirty="0"/>
              <a:t> the content should match what is in the paper. In addition, please use a map for some sort of spatial illustration. </a:t>
            </a:r>
            <a:endParaRPr lang="en-US" dirty="0"/>
          </a:p>
        </p:txBody>
      </p:sp>
      <p:sp>
        <p:nvSpPr>
          <p:cNvPr id="4" name="Slide Number Placeholder 3"/>
          <p:cNvSpPr>
            <a:spLocks noGrp="1"/>
          </p:cNvSpPr>
          <p:nvPr>
            <p:ph type="sldNum" sz="quarter" idx="10"/>
          </p:nvPr>
        </p:nvSpPr>
        <p:spPr/>
        <p:txBody>
          <a:bodyPr/>
          <a:lstStyle/>
          <a:p>
            <a:fld id="{5F38DD1C-3BD8-4420-9ECD-B5BBDA07DE95}" type="slidenum">
              <a:rPr lang="en-US" smtClean="0"/>
              <a:pPr/>
              <a:t>4</a:t>
            </a:fld>
            <a:endParaRPr lang="en-US"/>
          </a:p>
        </p:txBody>
      </p:sp>
    </p:spTree>
    <p:extLst>
      <p:ext uri="{BB962C8B-B14F-4D97-AF65-F5344CB8AC3E}">
        <p14:creationId xmlns:p14="http://schemas.microsoft.com/office/powerpoint/2010/main" val="3494473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Pace yourself and practice; don’t rush your slides. Because we have several groups going in one day, please send me your PowerPoint in advance so that I can make sure they work and are loaded for the final day.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Expect questions! Your peers are encouraged to ask questions, and I might ask a question or two as well. </a:t>
            </a:r>
            <a:endParaRPr lang="en-US" dirty="0"/>
          </a:p>
          <a:p>
            <a:endParaRPr lang="en-US" dirty="0"/>
          </a:p>
        </p:txBody>
      </p:sp>
      <p:sp>
        <p:nvSpPr>
          <p:cNvPr id="4" name="Slide Number Placeholder 3"/>
          <p:cNvSpPr>
            <a:spLocks noGrp="1"/>
          </p:cNvSpPr>
          <p:nvPr>
            <p:ph type="sldNum" sz="quarter" idx="10"/>
          </p:nvPr>
        </p:nvSpPr>
        <p:spPr/>
        <p:txBody>
          <a:bodyPr/>
          <a:lstStyle/>
          <a:p>
            <a:fld id="{5F38DD1C-3BD8-4420-9ECD-B5BBDA07DE95}" type="slidenum">
              <a:rPr lang="en-US" smtClean="0"/>
              <a:pPr/>
              <a:t>5</a:t>
            </a:fld>
            <a:endParaRPr lang="en-US"/>
          </a:p>
        </p:txBody>
      </p:sp>
    </p:spTree>
    <p:extLst>
      <p:ext uri="{BB962C8B-B14F-4D97-AF65-F5344CB8AC3E}">
        <p14:creationId xmlns:p14="http://schemas.microsoft.com/office/powerpoint/2010/main" val="959291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member</a:t>
            </a:r>
            <a:r>
              <a:rPr lang="en-US" baseline="0" dirty="0"/>
              <a:t> will fill one out to evaluate every member’s performance/participation with the entire group project- from getting out in the field to participating in the presentation and paper. It’s important to be honest. The worst part about group projects is that a few people do all of the work, yet everyone gets the same grade. This evaluation form will be the final critical component of your group project grade. While everyone will get the same base grade for the paper and presentation, the remainder of your grade comes from these evaluation forms.</a:t>
            </a:r>
          </a:p>
          <a:p>
            <a:endParaRPr lang="en-US" baseline="0" dirty="0"/>
          </a:p>
          <a:p>
            <a:r>
              <a:rPr lang="en-US" baseline="0" dirty="0"/>
              <a:t>These are found online, so please fill them out before you get to recitation next time. </a:t>
            </a:r>
            <a:endParaRPr lang="en-US" dirty="0"/>
          </a:p>
        </p:txBody>
      </p:sp>
      <p:sp>
        <p:nvSpPr>
          <p:cNvPr id="4" name="Slide Number Placeholder 3"/>
          <p:cNvSpPr>
            <a:spLocks noGrp="1"/>
          </p:cNvSpPr>
          <p:nvPr>
            <p:ph type="sldNum" sz="quarter" idx="10"/>
          </p:nvPr>
        </p:nvSpPr>
        <p:spPr/>
        <p:txBody>
          <a:bodyPr/>
          <a:lstStyle/>
          <a:p>
            <a:fld id="{5F38DD1C-3BD8-4420-9ECD-B5BBDA07DE95}" type="slidenum">
              <a:rPr lang="en-US" smtClean="0"/>
              <a:pPr/>
              <a:t>6</a:t>
            </a:fld>
            <a:endParaRPr lang="en-US"/>
          </a:p>
        </p:txBody>
      </p:sp>
    </p:spTree>
    <p:extLst>
      <p:ext uri="{BB962C8B-B14F-4D97-AF65-F5344CB8AC3E}">
        <p14:creationId xmlns:p14="http://schemas.microsoft.com/office/powerpoint/2010/main" val="20222068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Group leader! We like to know how well the project went in terms of communicating with the contact person, and we would also like to know</a:t>
            </a:r>
            <a:r>
              <a:rPr lang="en-US" baseline="0" dirty="0"/>
              <a:t> group dynamics. It’s just a paragraph, so it’s simple. </a:t>
            </a:r>
            <a:endParaRPr lang="en-US" dirty="0"/>
          </a:p>
        </p:txBody>
      </p:sp>
      <p:sp>
        <p:nvSpPr>
          <p:cNvPr id="4" name="Slide Number Placeholder 3"/>
          <p:cNvSpPr>
            <a:spLocks noGrp="1"/>
          </p:cNvSpPr>
          <p:nvPr>
            <p:ph type="sldNum" sz="quarter" idx="10"/>
          </p:nvPr>
        </p:nvSpPr>
        <p:spPr/>
        <p:txBody>
          <a:bodyPr/>
          <a:lstStyle/>
          <a:p>
            <a:fld id="{5F38DD1C-3BD8-4420-9ECD-B5BBDA07DE95}" type="slidenum">
              <a:rPr lang="en-US" smtClean="0"/>
              <a:pPr/>
              <a:t>7</a:t>
            </a:fld>
            <a:endParaRPr lang="en-US"/>
          </a:p>
        </p:txBody>
      </p:sp>
    </p:spTree>
    <p:extLst>
      <p:ext uri="{BB962C8B-B14F-4D97-AF65-F5344CB8AC3E}">
        <p14:creationId xmlns:p14="http://schemas.microsoft.com/office/powerpoint/2010/main" val="24812555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Okay, so on presentation day, you will give me:</a:t>
            </a:r>
          </a:p>
          <a:p>
            <a:endParaRPr lang="en-US" dirty="0"/>
          </a:p>
          <a:p>
            <a:pPr marL="228600" indent="-228600">
              <a:buAutoNum type="arabicPeriod"/>
            </a:pPr>
            <a:r>
              <a:rPr lang="en-US" baseline="0" dirty="0"/>
              <a:t>A score sheet (unless I have them with me in class)</a:t>
            </a:r>
          </a:p>
          <a:p>
            <a:pPr marL="228600" indent="-228600">
              <a:buAutoNum type="arabicPeriod"/>
            </a:pPr>
            <a:r>
              <a:rPr lang="en-US" baseline="0" dirty="0"/>
              <a:t>Group leader report</a:t>
            </a:r>
          </a:p>
          <a:p>
            <a:pPr marL="228600" indent="-228600">
              <a:buAutoNum type="arabicPeriod"/>
            </a:pPr>
            <a:r>
              <a:rPr lang="en-US" baseline="0" dirty="0"/>
              <a:t>Every member’s evaluation form</a:t>
            </a:r>
          </a:p>
          <a:p>
            <a:pPr marL="228600" indent="-228600">
              <a:buAutoNum type="arabicPeriod"/>
            </a:pPr>
            <a:r>
              <a:rPr lang="en-US" baseline="0" dirty="0"/>
              <a:t>Group paper</a:t>
            </a:r>
          </a:p>
          <a:p>
            <a:pPr marL="228600" indent="-228600">
              <a:buAutoNum type="arabicPeriod"/>
            </a:pPr>
            <a:endParaRPr lang="en-US" baseline="0" dirty="0"/>
          </a:p>
          <a:p>
            <a:pPr marL="0" indent="0">
              <a:buNone/>
            </a:pPr>
            <a:r>
              <a:rPr lang="en-US" baseline="0" dirty="0"/>
              <a:t>This is all due before you begin presenting. </a:t>
            </a:r>
            <a:endParaRPr lang="en-US" dirty="0"/>
          </a:p>
        </p:txBody>
      </p:sp>
      <p:sp>
        <p:nvSpPr>
          <p:cNvPr id="4" name="Slide Number Placeholder 3"/>
          <p:cNvSpPr>
            <a:spLocks noGrp="1"/>
          </p:cNvSpPr>
          <p:nvPr>
            <p:ph type="sldNum" sz="quarter" idx="10"/>
          </p:nvPr>
        </p:nvSpPr>
        <p:spPr/>
        <p:txBody>
          <a:bodyPr/>
          <a:lstStyle/>
          <a:p>
            <a:fld id="{5F38DD1C-3BD8-4420-9ECD-B5BBDA07DE95}" type="slidenum">
              <a:rPr lang="en-US" smtClean="0"/>
              <a:pPr/>
              <a:t>8</a:t>
            </a:fld>
            <a:endParaRPr lang="en-US"/>
          </a:p>
        </p:txBody>
      </p:sp>
    </p:spTree>
    <p:extLst>
      <p:ext uri="{BB962C8B-B14F-4D97-AF65-F5344CB8AC3E}">
        <p14:creationId xmlns:p14="http://schemas.microsoft.com/office/powerpoint/2010/main" val="19117878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Okay, now that I’ve gone over what’s expected, we will now have the time to get into groups and plan your presentation and paper. Again,</a:t>
            </a:r>
            <a:r>
              <a:rPr lang="en-US" baseline="0" dirty="0"/>
              <a:t> we are not leaving even if you plan to meet at another time outside of class. You have this time now to talk, so take advantage of it. Feel free to ask any questions. </a:t>
            </a:r>
          </a:p>
          <a:p>
            <a:endParaRPr lang="en-US" baseline="0" dirty="0"/>
          </a:p>
          <a:p>
            <a:r>
              <a:rPr lang="en-US" baseline="0" dirty="0"/>
              <a:t>[Video clip- optional] Last year when presentations were 15 minutes, we had groups that were really creative with their presentation, and here’s an example. We stopped doing the door hangers because the students didn’t really like it, but this group made the best of it. </a:t>
            </a:r>
            <a:endParaRPr lang="en-US" dirty="0"/>
          </a:p>
        </p:txBody>
      </p:sp>
      <p:sp>
        <p:nvSpPr>
          <p:cNvPr id="4" name="Slide Number Placeholder 3"/>
          <p:cNvSpPr>
            <a:spLocks noGrp="1"/>
          </p:cNvSpPr>
          <p:nvPr>
            <p:ph type="sldNum" sz="quarter" idx="10"/>
          </p:nvPr>
        </p:nvSpPr>
        <p:spPr/>
        <p:txBody>
          <a:bodyPr/>
          <a:lstStyle/>
          <a:p>
            <a:fld id="{5F38DD1C-3BD8-4420-9ECD-B5BBDA07DE95}" type="slidenum">
              <a:rPr lang="en-US" smtClean="0"/>
              <a:pPr/>
              <a:t>9</a:t>
            </a:fld>
            <a:endParaRPr lang="en-US"/>
          </a:p>
        </p:txBody>
      </p:sp>
    </p:spTree>
    <p:extLst>
      <p:ext uri="{BB962C8B-B14F-4D97-AF65-F5344CB8AC3E}">
        <p14:creationId xmlns:p14="http://schemas.microsoft.com/office/powerpoint/2010/main" val="3354875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E5D9056-EB71-4C7E-8CD0-6AB1D4A684A1}" type="datetimeFigureOut">
              <a:rPr lang="en-US" smtClean="0"/>
              <a:pPr/>
              <a:t>11/21/2019</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3DB2B92-CBAD-4DD3-A573-1C3B6F3411C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E5D9056-EB71-4C7E-8CD0-6AB1D4A684A1}" type="datetimeFigureOut">
              <a:rPr lang="en-US" smtClean="0"/>
              <a:pPr/>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B2B92-CBAD-4DD3-A573-1C3B6F3411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E5D9056-EB71-4C7E-8CD0-6AB1D4A684A1}" type="datetimeFigureOut">
              <a:rPr lang="en-US" smtClean="0"/>
              <a:pPr/>
              <a:t>11/21/2019</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C3DB2B92-CBAD-4DD3-A573-1C3B6F3411C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2E5D9056-EB71-4C7E-8CD0-6AB1D4A684A1}" type="datetimeFigureOut">
              <a:rPr lang="en-US" smtClean="0"/>
              <a:pPr/>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3DB2B92-CBAD-4DD3-A573-1C3B6F3411C5}"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2E5D9056-EB71-4C7E-8CD0-6AB1D4A684A1}" type="datetimeFigureOut">
              <a:rPr lang="en-US" smtClean="0"/>
              <a:pPr/>
              <a:t>11/21/2019</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3DB2B92-CBAD-4DD3-A573-1C3B6F3411C5}"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2E5D9056-EB71-4C7E-8CD0-6AB1D4A684A1}" type="datetimeFigureOut">
              <a:rPr lang="en-US" smtClean="0"/>
              <a:pPr/>
              <a:t>11/21/2019</a:t>
            </a:fld>
            <a:endParaRPr lang="en-US"/>
          </a:p>
        </p:txBody>
      </p:sp>
      <p:sp>
        <p:nvSpPr>
          <p:cNvPr id="10" name="Slide Number Placeholder 9"/>
          <p:cNvSpPr>
            <a:spLocks noGrp="1"/>
          </p:cNvSpPr>
          <p:nvPr>
            <p:ph type="sldNum" sz="quarter" idx="16"/>
          </p:nvPr>
        </p:nvSpPr>
        <p:spPr/>
        <p:txBody>
          <a:bodyPr rtlCol="0"/>
          <a:lstStyle/>
          <a:p>
            <a:fld id="{C3DB2B92-CBAD-4DD3-A573-1C3B6F3411C5}"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2E5D9056-EB71-4C7E-8CD0-6AB1D4A684A1}" type="datetimeFigureOut">
              <a:rPr lang="en-US" smtClean="0"/>
              <a:pPr/>
              <a:t>11/21/2019</a:t>
            </a:fld>
            <a:endParaRPr lang="en-US"/>
          </a:p>
        </p:txBody>
      </p:sp>
      <p:sp>
        <p:nvSpPr>
          <p:cNvPr id="12" name="Slide Number Placeholder 11"/>
          <p:cNvSpPr>
            <a:spLocks noGrp="1"/>
          </p:cNvSpPr>
          <p:nvPr>
            <p:ph type="sldNum" sz="quarter" idx="16"/>
          </p:nvPr>
        </p:nvSpPr>
        <p:spPr/>
        <p:txBody>
          <a:bodyPr rtlCol="0"/>
          <a:lstStyle/>
          <a:p>
            <a:fld id="{C3DB2B92-CBAD-4DD3-A573-1C3B6F3411C5}"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E5D9056-EB71-4C7E-8CD0-6AB1D4A684A1}" type="datetimeFigureOut">
              <a:rPr lang="en-US" smtClean="0"/>
              <a:pPr/>
              <a:t>11/21/2019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C3DB2B92-CBAD-4DD3-A573-1C3B6F3411C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5D9056-EB71-4C7E-8CD0-6AB1D4A684A1}" type="datetimeFigureOut">
              <a:rPr lang="en-US" smtClean="0"/>
              <a:pPr/>
              <a:t>11/21/2019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C3DB2B92-CBAD-4DD3-A573-1C3B6F3411C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2E5D9056-EB71-4C7E-8CD0-6AB1D4A684A1}" type="datetimeFigureOut">
              <a:rPr lang="en-US" smtClean="0"/>
              <a:pPr/>
              <a:t>11/21/2019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C3DB2B92-CBAD-4DD3-A573-1C3B6F3411C5}"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E5D9056-EB71-4C7E-8CD0-6AB1D4A684A1}" type="datetimeFigureOut">
              <a:rPr lang="en-US" smtClean="0"/>
              <a:pPr/>
              <a:t>11/21/2019</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C3DB2B92-CBAD-4DD3-A573-1C3B6F3411C5}"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E5D9056-EB71-4C7E-8CD0-6AB1D4A684A1}" type="datetimeFigureOut">
              <a:rPr lang="en-US" smtClean="0"/>
              <a:pPr/>
              <a:t>11/21/2019</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3DB2B92-CBAD-4DD3-A573-1C3B6F3411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3962400"/>
            <a:ext cx="6477000" cy="1828800"/>
          </a:xfrm>
        </p:spPr>
        <p:txBody>
          <a:bodyPr/>
          <a:lstStyle/>
          <a:p>
            <a:r>
              <a:rPr lang="en-US" b="1" dirty="0">
                <a:solidFill>
                  <a:schemeClr val="bg1"/>
                </a:solidFill>
              </a:rPr>
              <a:t>Guidelines for Group Projects and Papers</a:t>
            </a:r>
          </a:p>
        </p:txBody>
      </p:sp>
      <p:sp>
        <p:nvSpPr>
          <p:cNvPr id="3" name="Subtitle 2"/>
          <p:cNvSpPr>
            <a:spLocks noGrp="1"/>
          </p:cNvSpPr>
          <p:nvPr>
            <p:ph type="subTitle" idx="1"/>
          </p:nvPr>
        </p:nvSpPr>
        <p:spPr>
          <a:xfrm>
            <a:off x="2438400" y="6096000"/>
            <a:ext cx="6705600" cy="762000"/>
          </a:xfrm>
        </p:spPr>
        <p:txBody>
          <a:bodyPr>
            <a:normAutofit/>
          </a:bodyPr>
          <a:lstStyle/>
          <a:p>
            <a:r>
              <a:rPr lang="en-US" dirty="0">
                <a:solidFill>
                  <a:schemeClr val="bg1"/>
                </a:solidFill>
              </a:rPr>
              <a:t>GEOG 300    Week 8</a:t>
            </a:r>
          </a:p>
          <a:p>
            <a:endParaRPr lang="en-US" dirty="0">
              <a:solidFill>
                <a:schemeClr val="bg1"/>
              </a:solidFill>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What are we doing today?</a:t>
            </a:r>
          </a:p>
        </p:txBody>
      </p:sp>
      <p:sp>
        <p:nvSpPr>
          <p:cNvPr id="2" name="Content Placeholder 1"/>
          <p:cNvSpPr>
            <a:spLocks noGrp="1"/>
          </p:cNvSpPr>
          <p:nvPr>
            <p:ph sz="quarter" idx="1"/>
          </p:nvPr>
        </p:nvSpPr>
        <p:spPr>
          <a:xfrm>
            <a:off x="304800" y="1600200"/>
            <a:ext cx="8686800" cy="4495800"/>
          </a:xfrm>
        </p:spPr>
        <p:txBody>
          <a:bodyPr/>
          <a:lstStyle/>
          <a:p>
            <a:r>
              <a:rPr lang="en-US" dirty="0"/>
              <a:t>Recitation points</a:t>
            </a:r>
          </a:p>
          <a:p>
            <a:r>
              <a:rPr lang="en-US" dirty="0"/>
              <a:t>Guidelines for paper </a:t>
            </a:r>
            <a:r>
              <a:rPr lang="en-US" sz="2200" dirty="0"/>
              <a:t>(40% of your project grade)</a:t>
            </a:r>
          </a:p>
          <a:p>
            <a:r>
              <a:rPr lang="en-US" dirty="0"/>
              <a:t>Guidelines for presentation </a:t>
            </a:r>
            <a:r>
              <a:rPr lang="en-US" sz="2200" dirty="0"/>
              <a:t>(40% of your project grade)</a:t>
            </a:r>
          </a:p>
          <a:p>
            <a:r>
              <a:rPr lang="en-US" dirty="0"/>
              <a:t>Group member evaluation forms </a:t>
            </a:r>
            <a:r>
              <a:rPr lang="en-US" sz="2200" dirty="0"/>
              <a:t>(20% of your project grade)</a:t>
            </a:r>
          </a:p>
          <a:p>
            <a:r>
              <a:rPr lang="en-US" dirty="0"/>
              <a:t>Group leader report</a:t>
            </a:r>
          </a:p>
          <a:p>
            <a:r>
              <a:rPr lang="en-US" dirty="0"/>
              <a:t>What do you need to turn in?</a:t>
            </a:r>
          </a:p>
          <a:p>
            <a:r>
              <a:rPr lang="en-US" dirty="0"/>
              <a:t>Group breakout session</a:t>
            </a:r>
          </a:p>
          <a:p>
            <a:pPr>
              <a:buNone/>
            </a:pPr>
            <a:endParaRPr 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Guidelines for paper</a:t>
            </a:r>
          </a:p>
        </p:txBody>
      </p:sp>
      <p:sp>
        <p:nvSpPr>
          <p:cNvPr id="2" name="Content Placeholder 1"/>
          <p:cNvSpPr>
            <a:spLocks noGrp="1"/>
          </p:cNvSpPr>
          <p:nvPr>
            <p:ph sz="quarter" idx="1"/>
          </p:nvPr>
        </p:nvSpPr>
        <p:spPr>
          <a:xfrm>
            <a:off x="457200" y="1600200"/>
            <a:ext cx="8534400" cy="5029200"/>
          </a:xfrm>
        </p:spPr>
        <p:txBody>
          <a:bodyPr>
            <a:normAutofit fontScale="85000" lnSpcReduction="20000"/>
          </a:bodyPr>
          <a:lstStyle/>
          <a:p>
            <a:r>
              <a:rPr lang="en-US" sz="2600" dirty="0"/>
              <a:t>500 - 550 words</a:t>
            </a:r>
          </a:p>
          <a:p>
            <a:r>
              <a:rPr lang="en-US" sz="2600" dirty="0">
                <a:solidFill>
                  <a:srgbClr val="FF0000"/>
                </a:solidFill>
              </a:rPr>
              <a:t>4</a:t>
            </a:r>
            <a:r>
              <a:rPr lang="en-US" sz="2600" dirty="0"/>
              <a:t> sources minimum, cited in text and in bibliography. </a:t>
            </a:r>
          </a:p>
          <a:p>
            <a:pPr lvl="1"/>
            <a:r>
              <a:rPr lang="en-US" sz="2300" dirty="0"/>
              <a:t>Only </a:t>
            </a:r>
            <a:r>
              <a:rPr lang="en-US" sz="2300" dirty="0">
                <a:solidFill>
                  <a:srgbClr val="FF0000"/>
                </a:solidFill>
              </a:rPr>
              <a:t>TWO </a:t>
            </a:r>
            <a:r>
              <a:rPr lang="en-US" sz="2300" dirty="0"/>
              <a:t>have to be peer-reviewed</a:t>
            </a:r>
          </a:p>
          <a:p>
            <a:endParaRPr lang="en-US" sz="2400" dirty="0"/>
          </a:p>
          <a:p>
            <a:r>
              <a:rPr lang="en-US" dirty="0"/>
              <a:t>Grading</a:t>
            </a:r>
          </a:p>
          <a:p>
            <a:pPr lvl="1"/>
            <a:r>
              <a:rPr lang="en-US" dirty="0"/>
              <a:t>Demographic </a:t>
            </a:r>
            <a:r>
              <a:rPr lang="en-US" sz="2400" dirty="0"/>
              <a:t>(-1 each if missing)</a:t>
            </a:r>
          </a:p>
          <a:p>
            <a:pPr lvl="2"/>
            <a:r>
              <a:rPr lang="en-US" sz="2200" dirty="0"/>
              <a:t>Project name, member names, TA, recitation time, date, your name (who wrote it?)</a:t>
            </a:r>
          </a:p>
          <a:p>
            <a:pPr lvl="1"/>
            <a:r>
              <a:rPr lang="en-US" dirty="0"/>
              <a:t>~67% Content </a:t>
            </a:r>
          </a:p>
          <a:p>
            <a:pPr lvl="2"/>
            <a:r>
              <a:rPr lang="en-US" sz="2200" dirty="0"/>
              <a:t>a) Professional project description</a:t>
            </a:r>
          </a:p>
          <a:p>
            <a:pPr lvl="2"/>
            <a:r>
              <a:rPr lang="en-US" sz="2200" dirty="0"/>
              <a:t>b) Inference: What is the </a:t>
            </a:r>
            <a:r>
              <a:rPr lang="en-US" sz="2200" b="1" u="sng" dirty="0"/>
              <a:t>broader</a:t>
            </a:r>
            <a:r>
              <a:rPr lang="en-US" sz="2200" dirty="0"/>
              <a:t> context of this project? </a:t>
            </a:r>
          </a:p>
          <a:p>
            <a:pPr lvl="2"/>
            <a:r>
              <a:rPr lang="en-US" sz="2200" dirty="0"/>
              <a:t>c) Relevance to GEO 300: How does your project fit into the description of the course? </a:t>
            </a:r>
          </a:p>
          <a:p>
            <a:pPr lvl="1"/>
            <a:r>
              <a:rPr lang="en-US" dirty="0"/>
              <a:t>~33% Mechanics</a:t>
            </a:r>
          </a:p>
          <a:p>
            <a:pPr lvl="2"/>
            <a:r>
              <a:rPr lang="en-US" sz="2200" dirty="0"/>
              <a:t>Citations, bibliography, grammar, sentence structure</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Guidelines for presentation</a:t>
            </a:r>
          </a:p>
        </p:txBody>
      </p:sp>
      <p:sp>
        <p:nvSpPr>
          <p:cNvPr id="2" name="Content Placeholder 1"/>
          <p:cNvSpPr>
            <a:spLocks noGrp="1"/>
          </p:cNvSpPr>
          <p:nvPr>
            <p:ph sz="quarter" idx="1"/>
          </p:nvPr>
        </p:nvSpPr>
        <p:spPr>
          <a:xfrm>
            <a:off x="228600" y="1600200"/>
            <a:ext cx="8685291" cy="4876800"/>
          </a:xfrm>
        </p:spPr>
        <p:txBody>
          <a:bodyPr>
            <a:noAutofit/>
          </a:bodyPr>
          <a:lstStyle/>
          <a:p>
            <a:r>
              <a:rPr lang="en-US" sz="2000" dirty="0"/>
              <a:t>Be creative!</a:t>
            </a:r>
          </a:p>
          <a:p>
            <a:pPr marL="320040" lvl="1" indent="-320040">
              <a:spcBef>
                <a:spcPts val="700"/>
              </a:spcBef>
              <a:buClr>
                <a:schemeClr val="accent2"/>
              </a:buClr>
              <a:buSzPct val="60000"/>
              <a:buFont typeface="Wingdings"/>
              <a:buChar char=""/>
            </a:pPr>
            <a:r>
              <a:rPr lang="en-US" sz="2000" dirty="0"/>
              <a:t>Speaking skills - know what you’re talking about,  have good eye contact, don’t read off the slides, etc. </a:t>
            </a:r>
          </a:p>
          <a:p>
            <a:endParaRPr lang="en-US" sz="1600" dirty="0"/>
          </a:p>
          <a:p>
            <a:r>
              <a:rPr lang="en-US" sz="2000" dirty="0"/>
              <a:t>Grading:</a:t>
            </a:r>
          </a:p>
          <a:p>
            <a:pPr lvl="1"/>
            <a:r>
              <a:rPr lang="en-US" sz="2000" dirty="0"/>
              <a:t>~60% Content</a:t>
            </a:r>
          </a:p>
          <a:p>
            <a:pPr lvl="2"/>
            <a:r>
              <a:rPr lang="en-US" sz="2000" dirty="0"/>
              <a:t>Did you cover the material that applies? </a:t>
            </a:r>
          </a:p>
          <a:p>
            <a:pPr lvl="3"/>
            <a:r>
              <a:rPr lang="en-US" sz="1800" dirty="0"/>
              <a:t>See content part of paper guidelines</a:t>
            </a:r>
          </a:p>
          <a:p>
            <a:pPr lvl="2"/>
            <a:r>
              <a:rPr lang="en-US" sz="2000" dirty="0"/>
              <a:t>Why is the project important at a local scale?</a:t>
            </a:r>
          </a:p>
          <a:p>
            <a:pPr lvl="2"/>
            <a:r>
              <a:rPr lang="en-US" sz="2000" dirty="0"/>
              <a:t>What specific impacts can you infer at a larger scale?</a:t>
            </a:r>
          </a:p>
          <a:p>
            <a:pPr lvl="2"/>
            <a:r>
              <a:rPr lang="en-US" sz="2000" dirty="0"/>
              <a:t>Audience Engagement: enthusiasm, creativity, interaction</a:t>
            </a:r>
          </a:p>
          <a:p>
            <a:pPr lvl="1"/>
            <a:r>
              <a:rPr lang="en-US" sz="2000" dirty="0"/>
              <a:t>~40% Style</a:t>
            </a:r>
          </a:p>
          <a:p>
            <a:pPr lvl="2"/>
            <a:r>
              <a:rPr lang="en-US" sz="2000" dirty="0"/>
              <a:t>Organization, finished in allotted time frame, professional quality, etc. </a:t>
            </a:r>
          </a:p>
          <a:p>
            <a:pPr lvl="2"/>
            <a:r>
              <a:rPr lang="en-US" sz="2000" dirty="0"/>
              <a:t>Are your visuals actually visible from the back of the room?</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612648" y="1752600"/>
            <a:ext cx="8308848" cy="3416320"/>
          </a:xfrm>
          <a:prstGeom prst="rect">
            <a:avLst/>
          </a:prstGeom>
          <a:noFill/>
        </p:spPr>
        <p:txBody>
          <a:bodyPr wrap="square" rtlCol="0">
            <a:spAutoFit/>
          </a:bodyPr>
          <a:lstStyle/>
          <a:p>
            <a:r>
              <a:rPr lang="en-US" sz="3600" dirty="0"/>
              <a:t>Week 10: Email your PowerPoint early so we are ready to go in recitation: </a:t>
            </a:r>
          </a:p>
          <a:p>
            <a:endParaRPr lang="en-US" sz="3600" dirty="0"/>
          </a:p>
          <a:p>
            <a:pPr marL="285750" indent="-285750">
              <a:buFont typeface="Arial" panose="020B0604020202020204" pitchFamily="34" charset="0"/>
              <a:buChar char="•"/>
            </a:pPr>
            <a:r>
              <a:rPr lang="en-US" sz="3600" b="1" u="sng" dirty="0">
                <a:effectLst>
                  <a:outerShdw blurRad="38100" dist="38100" dir="2700000" algn="tl">
                    <a:srgbClr val="000000">
                      <a:alpha val="43137"/>
                    </a:srgbClr>
                  </a:outerShdw>
                </a:effectLst>
              </a:rPr>
              <a:t>W8</a:t>
            </a:r>
            <a:r>
              <a:rPr lang="en-US" sz="3600" dirty="0"/>
              <a:t>: Email by 5pm Tuesday night</a:t>
            </a:r>
          </a:p>
          <a:p>
            <a:endParaRPr lang="en-US" sz="3600" dirty="0"/>
          </a:p>
          <a:p>
            <a:pPr marL="285750" indent="-285750">
              <a:buFont typeface="Arial" panose="020B0604020202020204" pitchFamily="34" charset="0"/>
              <a:buChar char="•"/>
            </a:pPr>
            <a:r>
              <a:rPr lang="en-US" sz="3600" b="1" u="sng" dirty="0">
                <a:effectLst>
                  <a:outerShdw blurRad="38100" dist="38100" dir="2700000" algn="tl">
                    <a:srgbClr val="000000">
                      <a:alpha val="43137"/>
                    </a:srgbClr>
                  </a:outerShdw>
                </a:effectLst>
              </a:rPr>
              <a:t>F10 and F12</a:t>
            </a:r>
            <a:r>
              <a:rPr lang="en-US" sz="3600" dirty="0"/>
              <a:t>: Email by 5pm Thursday night</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Group member evaluation forms</a:t>
            </a:r>
          </a:p>
        </p:txBody>
      </p:sp>
      <p:sp>
        <p:nvSpPr>
          <p:cNvPr id="5" name="TextBox 4"/>
          <p:cNvSpPr txBox="1"/>
          <p:nvPr/>
        </p:nvSpPr>
        <p:spPr>
          <a:xfrm>
            <a:off x="6781800" y="3048000"/>
            <a:ext cx="2133600" cy="2585323"/>
          </a:xfrm>
          <a:prstGeom prst="rect">
            <a:avLst/>
          </a:prstGeom>
          <a:noFill/>
        </p:spPr>
        <p:txBody>
          <a:bodyPr wrap="square" rtlCol="0">
            <a:spAutoFit/>
          </a:bodyPr>
          <a:lstStyle/>
          <a:p>
            <a:pPr algn="ctr"/>
            <a:r>
              <a:rPr lang="en-US" dirty="0">
                <a:solidFill>
                  <a:srgbClr val="FF0000"/>
                </a:solidFill>
              </a:rPr>
              <a:t>Be honest.</a:t>
            </a:r>
          </a:p>
          <a:p>
            <a:pPr algn="ctr"/>
            <a:endParaRPr lang="en-US" dirty="0"/>
          </a:p>
          <a:p>
            <a:pPr algn="ctr"/>
            <a:r>
              <a:rPr lang="en-US" dirty="0"/>
              <a:t>The complete form is on the GEO 300 website.</a:t>
            </a:r>
          </a:p>
          <a:p>
            <a:pPr algn="ctr"/>
            <a:endParaRPr lang="en-US" dirty="0"/>
          </a:p>
          <a:p>
            <a:pPr algn="ctr"/>
            <a:r>
              <a:rPr lang="en-US" dirty="0"/>
              <a:t>Please fill out </a:t>
            </a:r>
            <a:r>
              <a:rPr lang="en-US" u="sng" dirty="0"/>
              <a:t>BEFORE</a:t>
            </a:r>
            <a:r>
              <a:rPr lang="en-US" dirty="0"/>
              <a:t> you get to Week 10 Recitation.</a:t>
            </a: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5000" t="20666" r="65000" b="15333"/>
          <a:stretch/>
        </p:blipFill>
        <p:spPr>
          <a:xfrm>
            <a:off x="2626052" y="1524000"/>
            <a:ext cx="3891896" cy="5189195"/>
          </a:xfrm>
          <a:prstGeom prst="rect">
            <a:avLst/>
          </a:prstGeom>
        </p:spPr>
      </p:pic>
      <p:sp>
        <p:nvSpPr>
          <p:cNvPr id="6" name="Oval 5"/>
          <p:cNvSpPr/>
          <p:nvPr/>
        </p:nvSpPr>
        <p:spPr>
          <a:xfrm>
            <a:off x="4114800" y="1905000"/>
            <a:ext cx="1828800" cy="365760"/>
          </a:xfrm>
          <a:prstGeom prst="ellipse">
            <a:avLst/>
          </a:prstGeom>
          <a:noFill/>
          <a:ln w="25400" cmpd="sng">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Group leader report</a:t>
            </a:r>
          </a:p>
        </p:txBody>
      </p:sp>
      <p:sp>
        <p:nvSpPr>
          <p:cNvPr id="2" name="Content Placeholder 1"/>
          <p:cNvSpPr>
            <a:spLocks noGrp="1"/>
          </p:cNvSpPr>
          <p:nvPr>
            <p:ph sz="quarter" idx="1"/>
          </p:nvPr>
        </p:nvSpPr>
        <p:spPr/>
        <p:txBody>
          <a:bodyPr>
            <a:normAutofit fontScale="92500" lnSpcReduction="10000"/>
          </a:bodyPr>
          <a:lstStyle/>
          <a:p>
            <a:r>
              <a:rPr lang="en-US" dirty="0"/>
              <a:t>1 paragraph</a:t>
            </a:r>
          </a:p>
          <a:p>
            <a:endParaRPr lang="en-US" dirty="0"/>
          </a:p>
          <a:p>
            <a:r>
              <a:rPr lang="en-US" dirty="0"/>
              <a:t>Include</a:t>
            </a:r>
          </a:p>
          <a:p>
            <a:pPr lvl="1"/>
            <a:r>
              <a:rPr lang="en-US" dirty="0"/>
              <a:t>Your name, TA name, recitation time, group project name</a:t>
            </a:r>
          </a:p>
          <a:p>
            <a:pPr lvl="1"/>
            <a:r>
              <a:rPr lang="en-US" dirty="0"/>
              <a:t>Describe group dynamics</a:t>
            </a:r>
          </a:p>
          <a:p>
            <a:pPr lvl="2"/>
            <a:r>
              <a:rPr lang="en-US" dirty="0"/>
              <a:t>“We got along well” or “Not everyone did their part,” etc.</a:t>
            </a:r>
          </a:p>
          <a:p>
            <a:pPr lvl="1"/>
            <a:r>
              <a:rPr lang="en-US" dirty="0"/>
              <a:t>Describe your group’s interaction with the “contact person”</a:t>
            </a:r>
          </a:p>
          <a:p>
            <a:pPr lvl="2"/>
            <a:r>
              <a:rPr lang="en-US" dirty="0"/>
              <a:t>Were they prepared? Agreeable? Project well laid out? Any problems?</a:t>
            </a:r>
          </a:p>
          <a:p>
            <a:pPr lvl="1"/>
            <a:r>
              <a:rPr lang="en-US" dirty="0"/>
              <a:t>Did this project fit within the parameters of GEOG 300, as your instructor has taught it?</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What do you need to turn in?</a:t>
            </a:r>
          </a:p>
        </p:txBody>
      </p:sp>
      <p:sp>
        <p:nvSpPr>
          <p:cNvPr id="2" name="Content Placeholder 1"/>
          <p:cNvSpPr>
            <a:spLocks noGrp="1"/>
          </p:cNvSpPr>
          <p:nvPr>
            <p:ph sz="quarter" idx="1"/>
          </p:nvPr>
        </p:nvSpPr>
        <p:spPr/>
        <p:txBody>
          <a:bodyPr>
            <a:normAutofit lnSpcReduction="10000"/>
          </a:bodyPr>
          <a:lstStyle/>
          <a:p>
            <a:r>
              <a:rPr lang="en-US" dirty="0"/>
              <a:t>1. ONE group scoresheet (found on website)</a:t>
            </a:r>
          </a:p>
          <a:p>
            <a:r>
              <a:rPr lang="en-US" dirty="0"/>
              <a:t>2. Group leader report (leaders type this)</a:t>
            </a:r>
          </a:p>
          <a:p>
            <a:r>
              <a:rPr lang="en-US" dirty="0"/>
              <a:t>3. A group member evaluation from EACH member (found on website)</a:t>
            </a:r>
          </a:p>
          <a:p>
            <a:r>
              <a:rPr lang="en-US" dirty="0"/>
              <a:t>4. Group paper</a:t>
            </a:r>
          </a:p>
          <a:p>
            <a:endParaRPr lang="en-US" dirty="0"/>
          </a:p>
          <a:p>
            <a:r>
              <a:rPr lang="en-US" dirty="0"/>
              <a:t>All of this is to be turned in </a:t>
            </a:r>
            <a:r>
              <a:rPr lang="en-US" b="1" i="1" u="sng" dirty="0">
                <a:solidFill>
                  <a:srgbClr val="FF0000"/>
                </a:solidFill>
              </a:rPr>
              <a:t>before</a:t>
            </a:r>
            <a:r>
              <a:rPr lang="en-US" b="1" i="1" dirty="0">
                <a:solidFill>
                  <a:srgbClr val="FF0000"/>
                </a:solidFill>
              </a:rPr>
              <a:t> you present on your presentation day</a:t>
            </a:r>
            <a:r>
              <a:rPr lang="en-US" dirty="0"/>
              <a:t>- it’s how I’m grading all of you at that time! </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Group breakout session</a:t>
            </a:r>
          </a:p>
        </p:txBody>
      </p:sp>
      <p:sp>
        <p:nvSpPr>
          <p:cNvPr id="2" name="Content Placeholder 1"/>
          <p:cNvSpPr>
            <a:spLocks noGrp="1"/>
          </p:cNvSpPr>
          <p:nvPr>
            <p:ph sz="quarter" idx="1"/>
          </p:nvPr>
        </p:nvSpPr>
        <p:spPr/>
        <p:txBody>
          <a:bodyPr/>
          <a:lstStyle/>
          <a:p>
            <a:r>
              <a:rPr lang="en-US" dirty="0"/>
              <a:t>Right now:</a:t>
            </a:r>
          </a:p>
          <a:p>
            <a:pPr lvl="1"/>
            <a:r>
              <a:rPr lang="en-US" dirty="0"/>
              <a:t>Get responsibilities organized</a:t>
            </a:r>
          </a:p>
          <a:p>
            <a:pPr lvl="1"/>
            <a:r>
              <a:rPr lang="en-US" dirty="0"/>
              <a:t>Ask me any questions</a:t>
            </a:r>
          </a:p>
          <a:p>
            <a:r>
              <a:rPr lang="en-US" dirty="0"/>
              <a:t>Later:</a:t>
            </a:r>
          </a:p>
          <a:p>
            <a:pPr lvl="1"/>
            <a:r>
              <a:rPr lang="en-US" dirty="0"/>
              <a:t>Facilitate emails/meeting outside of class to help out with paper/presentation</a:t>
            </a:r>
          </a:p>
        </p:txBody>
      </p:sp>
    </p:spTree>
  </p:cSld>
  <p:clrMapOvr>
    <a:masterClrMapping/>
  </p:clrMapOvr>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3">
      <a:dk1>
        <a:sysClr val="windowText" lastClr="000000"/>
      </a:dk1>
      <a:lt1>
        <a:sysClr val="window" lastClr="FFFFFF"/>
      </a:lt1>
      <a:dk2>
        <a:srgbClr val="656565"/>
      </a:dk2>
      <a:lt2>
        <a:srgbClr val="E3DED1"/>
      </a:lt2>
      <a:accent1>
        <a:srgbClr val="F07F09"/>
      </a:accent1>
      <a:accent2>
        <a:srgbClr val="E3DED1"/>
      </a:accent2>
      <a:accent3>
        <a:srgbClr val="1B587C"/>
      </a:accent3>
      <a:accent4>
        <a:srgbClr val="4E8542"/>
      </a:accent4>
      <a:accent5>
        <a:srgbClr val="604878"/>
      </a:accent5>
      <a:accent6>
        <a:srgbClr val="C19859"/>
      </a:accent6>
      <a:hlink>
        <a:srgbClr val="6B9F25"/>
      </a:hlink>
      <a:folHlink>
        <a:srgbClr val="B26B02"/>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358</TotalTime>
  <Words>1112</Words>
  <Application>Microsoft Office PowerPoint</Application>
  <PresentationFormat>On-screen Show (4:3)</PresentationFormat>
  <Paragraphs>110</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Tw Cen MT</vt:lpstr>
      <vt:lpstr>Wingdings</vt:lpstr>
      <vt:lpstr>Wingdings 2</vt:lpstr>
      <vt:lpstr>Median</vt:lpstr>
      <vt:lpstr>Guidelines for Group Projects and Papers</vt:lpstr>
      <vt:lpstr>What are we doing today?</vt:lpstr>
      <vt:lpstr>Guidelines for paper</vt:lpstr>
      <vt:lpstr>Guidelines for presentation</vt:lpstr>
      <vt:lpstr>PowerPoint Presentation</vt:lpstr>
      <vt:lpstr>Group member evaluation forms</vt:lpstr>
      <vt:lpstr>Group leader report</vt:lpstr>
      <vt:lpstr>What do you need to turn in?</vt:lpstr>
      <vt:lpstr>Group breakout session</vt:lpstr>
    </vt:vector>
  </TitlesOfParts>
  <Company>coas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Guidelines for Group Projects and Papers</dc:title>
  <dc:creator>charlie</dc:creator>
  <cp:lastModifiedBy>Cook, Steve</cp:lastModifiedBy>
  <cp:revision>56</cp:revision>
  <dcterms:created xsi:type="dcterms:W3CDTF">2014-11-12T23:11:27Z</dcterms:created>
  <dcterms:modified xsi:type="dcterms:W3CDTF">2019-11-21T19:51:28Z</dcterms:modified>
</cp:coreProperties>
</file>